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2255500"/>
  <p:notesSz cx="7556500" cy="12255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6"/>
  </p:normalViewPr>
  <p:slideViewPr>
    <p:cSldViewPr>
      <p:cViewPr>
        <p:scale>
          <a:sx n="184" d="100"/>
          <a:sy n="184" d="100"/>
        </p:scale>
        <p:origin x="480" y="-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799205"/>
            <a:ext cx="6423025" cy="2573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6863080"/>
            <a:ext cx="5289550" cy="306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818765"/>
            <a:ext cx="3287077" cy="8088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818765"/>
            <a:ext cx="3287077" cy="8088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8605" y="428265"/>
            <a:ext cx="1008802" cy="100880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19251" y="358463"/>
            <a:ext cx="1919604" cy="9105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818765"/>
            <a:ext cx="6800850" cy="8088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11397615"/>
            <a:ext cx="2418080" cy="612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11397615"/>
            <a:ext cx="1737995" cy="612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11397615"/>
            <a:ext cx="1737995" cy="612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mailto:younes.masrour59@gmail.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485"/>
              </a:lnSpc>
              <a:spcBef>
                <a:spcPts val="95"/>
              </a:spcBef>
            </a:pPr>
            <a:r>
              <a:rPr spc="265" dirty="0"/>
              <a:t>YOUNESS</a:t>
            </a:r>
          </a:p>
          <a:p>
            <a:pPr marL="12700">
              <a:lnSpc>
                <a:spcPts val="3485"/>
              </a:lnSpc>
            </a:pPr>
            <a:r>
              <a:rPr b="1" spc="180" dirty="0">
                <a:latin typeface="Trebuchet MS"/>
                <a:cs typeface="Trebuchet MS"/>
              </a:rPr>
              <a:t>MASROUR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19251" y="1319680"/>
            <a:ext cx="245935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1050" spc="70" dirty="0">
                <a:solidFill>
                  <a:srgbClr val="666766"/>
                </a:solidFill>
                <a:latin typeface="Trebuchet MS"/>
              </a:rPr>
              <a:t>D E S I G N E R  W E B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4977" y="723292"/>
            <a:ext cx="190340" cy="1903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315036" y="641195"/>
            <a:ext cx="1486535" cy="304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95"/>
              </a:spcBef>
            </a:pPr>
            <a:r>
              <a:rPr sz="800" spc="70" dirty="0">
                <a:solidFill>
                  <a:srgbClr val="666766"/>
                </a:solidFill>
                <a:latin typeface="Trebuchet MS"/>
                <a:cs typeface="Trebuchet MS"/>
              </a:rPr>
              <a:t>Sidi</a:t>
            </a:r>
            <a:r>
              <a:rPr sz="800" spc="13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800" spc="70" dirty="0">
                <a:solidFill>
                  <a:srgbClr val="666766"/>
                </a:solidFill>
                <a:latin typeface="Trebuchet MS"/>
                <a:cs typeface="Trebuchet MS"/>
              </a:rPr>
              <a:t>Maarouf,</a:t>
            </a:r>
            <a:r>
              <a:rPr sz="800" spc="13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800" spc="75" dirty="0">
                <a:solidFill>
                  <a:srgbClr val="666766"/>
                </a:solidFill>
                <a:latin typeface="Trebuchet MS"/>
                <a:cs typeface="Trebuchet MS"/>
              </a:rPr>
              <a:t>Casablanca,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800" spc="105" dirty="0">
                <a:solidFill>
                  <a:srgbClr val="666766"/>
                </a:solidFill>
                <a:latin typeface="Trebuchet MS"/>
                <a:cs typeface="Trebuchet MS"/>
              </a:rPr>
              <a:t>Morocco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15036" y="1138857"/>
            <a:ext cx="1036319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dirty="0">
                <a:solidFill>
                  <a:srgbClr val="666766"/>
                </a:solidFill>
                <a:latin typeface="Trebuchet MS"/>
                <a:cs typeface="Trebuchet MS"/>
              </a:rPr>
              <a:t>+212</a:t>
            </a:r>
            <a:r>
              <a:rPr sz="800" spc="14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800" spc="65" dirty="0">
                <a:solidFill>
                  <a:srgbClr val="666766"/>
                </a:solidFill>
                <a:latin typeface="Trebuchet MS"/>
                <a:cs typeface="Trebuchet MS"/>
              </a:rPr>
              <a:t>6</a:t>
            </a:r>
            <a:r>
              <a:rPr sz="800" spc="14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800" spc="50" dirty="0">
                <a:solidFill>
                  <a:srgbClr val="666766"/>
                </a:solidFill>
                <a:latin typeface="Trebuchet MS"/>
                <a:cs typeface="Trebuchet MS"/>
              </a:rPr>
              <a:t>35</a:t>
            </a:r>
            <a:r>
              <a:rPr sz="800" spc="14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666766"/>
                </a:solidFill>
                <a:latin typeface="Trebuchet MS"/>
                <a:cs typeface="Trebuchet MS"/>
              </a:rPr>
              <a:t>24</a:t>
            </a:r>
            <a:r>
              <a:rPr sz="800" spc="14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800" spc="50" dirty="0">
                <a:solidFill>
                  <a:srgbClr val="666766"/>
                </a:solidFill>
                <a:latin typeface="Trebuchet MS"/>
                <a:cs typeface="Trebuchet MS"/>
              </a:rPr>
              <a:t>43</a:t>
            </a:r>
            <a:r>
              <a:rPr sz="800" spc="14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800" spc="50" dirty="0">
                <a:solidFill>
                  <a:srgbClr val="666766"/>
                </a:solidFill>
                <a:latin typeface="Trebuchet MS"/>
                <a:cs typeface="Trebuchet MS"/>
              </a:rPr>
              <a:t>63</a:t>
            </a:r>
            <a:endParaRPr sz="8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4977" y="1132523"/>
            <a:ext cx="190340" cy="19034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315036" y="1388202"/>
            <a:ext cx="1739814" cy="1437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95"/>
              </a:spcBef>
            </a:pPr>
            <a:r>
              <a:rPr sz="800" spc="80" dirty="0">
                <a:solidFill>
                  <a:srgbClr val="666766"/>
                </a:solidFill>
                <a:latin typeface="Trebuchet MS"/>
                <a:cs typeface="Trebuchet MS"/>
                <a:hlinkClick r:id="rId4"/>
              </a:rPr>
              <a:t>younes.masrour59@gmail.c</a:t>
            </a:r>
            <a:r>
              <a:rPr sz="800" spc="85" dirty="0">
                <a:solidFill>
                  <a:srgbClr val="666766"/>
                </a:solidFill>
                <a:latin typeface="Trebuchet MS"/>
                <a:cs typeface="Trebuchet MS"/>
              </a:rPr>
              <a:t>om</a:t>
            </a:r>
            <a:endParaRPr sz="800" dirty="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24977" y="1398999"/>
            <a:ext cx="190340" cy="19034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618605" y="2617175"/>
            <a:ext cx="1703705" cy="9525"/>
          </a:xfrm>
          <a:custGeom>
            <a:avLst/>
            <a:gdLst/>
            <a:ahLst/>
            <a:cxnLst/>
            <a:rect l="l" t="t" r="r" b="b"/>
            <a:pathLst>
              <a:path w="1703705" h="9525">
                <a:moveTo>
                  <a:pt x="1703543" y="9517"/>
                </a:moveTo>
                <a:lnTo>
                  <a:pt x="0" y="9517"/>
                </a:lnTo>
                <a:lnTo>
                  <a:pt x="0" y="0"/>
                </a:lnTo>
                <a:lnTo>
                  <a:pt x="1703543" y="0"/>
                </a:lnTo>
                <a:lnTo>
                  <a:pt x="1703543" y="951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05904" y="2347516"/>
            <a:ext cx="171640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1400" b="1" dirty="0"/>
              <a:t>F O R M A T I O N</a:t>
            </a:r>
          </a:p>
        </p:txBody>
      </p:sp>
      <p:sp>
        <p:nvSpPr>
          <p:cNvPr id="12" name="object 12"/>
          <p:cNvSpPr/>
          <p:nvPr/>
        </p:nvSpPr>
        <p:spPr>
          <a:xfrm>
            <a:off x="675707" y="3093025"/>
            <a:ext cx="9525" cy="1199515"/>
          </a:xfrm>
          <a:custGeom>
            <a:avLst/>
            <a:gdLst/>
            <a:ahLst/>
            <a:cxnLst/>
            <a:rect l="l" t="t" r="r" b="b"/>
            <a:pathLst>
              <a:path w="9525" h="1199514">
                <a:moveTo>
                  <a:pt x="9517" y="1199142"/>
                </a:moveTo>
                <a:lnTo>
                  <a:pt x="0" y="1199142"/>
                </a:lnTo>
                <a:lnTo>
                  <a:pt x="0" y="0"/>
                </a:lnTo>
                <a:lnTo>
                  <a:pt x="9517" y="0"/>
                </a:lnTo>
                <a:lnTo>
                  <a:pt x="9517" y="1199142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8605" y="2931236"/>
            <a:ext cx="114204" cy="11420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843830" y="2880467"/>
            <a:ext cx="1303655" cy="73417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415"/>
              </a:spcBef>
            </a:pPr>
            <a:r>
              <a:rPr lang="en-US" sz="750" spc="140" dirty="0">
                <a:solidFill>
                  <a:srgbClr val="666766"/>
                </a:solidFill>
                <a:latin typeface="Trebuchet MS"/>
              </a:rPr>
              <a:t>LICENCE PROFESSIONNELLE EN INGÉNIERIE DU DÉVELOPPEMENT ET DESIGN D’APPLICATIONS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43830" y="3765550"/>
            <a:ext cx="712470" cy="32194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750" spc="140" dirty="0">
                <a:solidFill>
                  <a:srgbClr val="666766"/>
                </a:solidFill>
                <a:latin typeface="Trebuchet MS"/>
                <a:cs typeface="Trebuchet MS"/>
              </a:rPr>
              <a:t>FST</a:t>
            </a:r>
            <a:r>
              <a:rPr sz="750" spc="19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spc="110" dirty="0">
                <a:solidFill>
                  <a:srgbClr val="666766"/>
                </a:solidFill>
                <a:latin typeface="Trebuchet MS"/>
                <a:cs typeface="Trebuchet MS"/>
              </a:rPr>
              <a:t>S</a:t>
            </a:r>
            <a:r>
              <a:rPr sz="750" spc="-10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spc="75" dirty="0">
                <a:solidFill>
                  <a:srgbClr val="666766"/>
                </a:solidFill>
                <a:latin typeface="Trebuchet MS"/>
                <a:cs typeface="Trebuchet MS"/>
              </a:rPr>
              <a:t>E</a:t>
            </a:r>
            <a:r>
              <a:rPr sz="750" spc="-1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dirty="0">
                <a:solidFill>
                  <a:srgbClr val="666766"/>
                </a:solidFill>
                <a:latin typeface="Trebuchet MS"/>
                <a:cs typeface="Trebuchet MS"/>
              </a:rPr>
              <a:t>T</a:t>
            </a:r>
            <a:r>
              <a:rPr sz="750" spc="-1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spc="65" dirty="0">
                <a:solidFill>
                  <a:srgbClr val="666766"/>
                </a:solidFill>
                <a:latin typeface="Trebuchet MS"/>
                <a:cs typeface="Trebuchet MS"/>
              </a:rPr>
              <a:t>TAT</a:t>
            </a:r>
            <a:endParaRPr sz="7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700" dirty="0">
                <a:solidFill>
                  <a:srgbClr val="666766"/>
                </a:solidFill>
                <a:latin typeface="Trebuchet MS"/>
                <a:cs typeface="Trebuchet MS"/>
              </a:rPr>
              <a:t>2</a:t>
            </a:r>
            <a:r>
              <a:rPr sz="700" spc="1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00" spc="70" dirty="0">
                <a:solidFill>
                  <a:srgbClr val="666766"/>
                </a:solidFill>
                <a:latin typeface="Trebuchet MS"/>
                <a:cs typeface="Trebuchet MS"/>
              </a:rPr>
              <a:t>0</a:t>
            </a:r>
            <a:r>
              <a:rPr sz="700" spc="1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00" dirty="0">
                <a:solidFill>
                  <a:srgbClr val="666766"/>
                </a:solidFill>
                <a:latin typeface="Trebuchet MS"/>
                <a:cs typeface="Trebuchet MS"/>
              </a:rPr>
              <a:t>2</a:t>
            </a:r>
            <a:r>
              <a:rPr sz="700" spc="1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00" spc="-50" dirty="0">
                <a:solidFill>
                  <a:srgbClr val="666766"/>
                </a:solidFill>
                <a:latin typeface="Trebuchet MS"/>
                <a:cs typeface="Trebuchet MS"/>
              </a:rPr>
              <a:t>3</a:t>
            </a: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8605" y="4406372"/>
            <a:ext cx="114204" cy="11420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43830" y="4355604"/>
            <a:ext cx="1369060" cy="61875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415"/>
              </a:spcBef>
            </a:pPr>
            <a:r>
              <a:rPr lang="en-US" sz="750" spc="140" dirty="0">
                <a:solidFill>
                  <a:srgbClr val="666766"/>
                </a:solidFill>
                <a:latin typeface="Trebuchet MS"/>
              </a:rPr>
              <a:t>DIPLÔME DE TECHNICIEN SPÉCIALISÉ EN DÉVELOPPEMENT INFORMATIQUE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43830" y="5060950"/>
            <a:ext cx="871855" cy="32194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750" spc="85" dirty="0">
                <a:solidFill>
                  <a:srgbClr val="666766"/>
                </a:solidFill>
                <a:latin typeface="Trebuchet MS"/>
                <a:cs typeface="Trebuchet MS"/>
              </a:rPr>
              <a:t>C</a:t>
            </a:r>
            <a:r>
              <a:rPr sz="750" spc="-1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spc="70" dirty="0">
                <a:solidFill>
                  <a:srgbClr val="666766"/>
                </a:solidFill>
                <a:latin typeface="Trebuchet MS"/>
                <a:cs typeface="Trebuchet MS"/>
              </a:rPr>
              <a:t>F</a:t>
            </a:r>
            <a:r>
              <a:rPr sz="750" spc="-1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spc="150" dirty="0">
                <a:solidFill>
                  <a:srgbClr val="666766"/>
                </a:solidFill>
                <a:latin typeface="Trebuchet MS"/>
                <a:cs typeface="Trebuchet MS"/>
              </a:rPr>
              <a:t>M</a:t>
            </a:r>
            <a:r>
              <a:rPr sz="750" spc="-1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spc="105" dirty="0">
                <a:solidFill>
                  <a:srgbClr val="666766"/>
                </a:solidFill>
                <a:latin typeface="Trebuchet MS"/>
                <a:cs typeface="Trebuchet MS"/>
              </a:rPr>
              <a:t>OT</a:t>
            </a:r>
            <a:r>
              <a:rPr sz="750" spc="-10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spc="-25" dirty="0">
                <a:solidFill>
                  <a:srgbClr val="666766"/>
                </a:solidFill>
                <a:latin typeface="Trebuchet MS"/>
                <a:cs typeface="Trebuchet MS"/>
              </a:rPr>
              <a:t>I</a:t>
            </a:r>
            <a:r>
              <a:rPr sz="750" spc="-1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spc="55" dirty="0">
                <a:solidFill>
                  <a:srgbClr val="666766"/>
                </a:solidFill>
                <a:latin typeface="Trebuchet MS"/>
                <a:cs typeface="Trebuchet MS"/>
              </a:rPr>
              <a:t>-</a:t>
            </a:r>
            <a:r>
              <a:rPr sz="750" spc="-1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spc="125" dirty="0">
                <a:solidFill>
                  <a:srgbClr val="666766"/>
                </a:solidFill>
                <a:latin typeface="Trebuchet MS"/>
                <a:cs typeface="Trebuchet MS"/>
              </a:rPr>
              <a:t>N</a:t>
            </a:r>
            <a:r>
              <a:rPr sz="750" spc="-1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dirty="0">
                <a:solidFill>
                  <a:srgbClr val="666766"/>
                </a:solidFill>
                <a:latin typeface="Trebuchet MS"/>
                <a:cs typeface="Trebuchet MS"/>
              </a:rPr>
              <a:t>T</a:t>
            </a:r>
            <a:r>
              <a:rPr sz="750" spc="-10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spc="-25" dirty="0">
                <a:solidFill>
                  <a:srgbClr val="666766"/>
                </a:solidFill>
                <a:latin typeface="Trebuchet MS"/>
                <a:cs typeface="Trebuchet MS"/>
              </a:rPr>
              <a:t>I</a:t>
            </a:r>
            <a:r>
              <a:rPr sz="750" spc="-1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spc="85" dirty="0">
                <a:solidFill>
                  <a:srgbClr val="666766"/>
                </a:solidFill>
                <a:latin typeface="Trebuchet MS"/>
                <a:cs typeface="Trebuchet MS"/>
              </a:rPr>
              <a:t>C</a:t>
            </a:r>
            <a:r>
              <a:rPr sz="750" spc="-1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50" spc="-50" dirty="0">
                <a:solidFill>
                  <a:srgbClr val="666766"/>
                </a:solidFill>
                <a:latin typeface="Trebuchet MS"/>
                <a:cs typeface="Trebuchet MS"/>
              </a:rPr>
              <a:t>1</a:t>
            </a:r>
            <a:endParaRPr sz="7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700" dirty="0">
                <a:solidFill>
                  <a:srgbClr val="666766"/>
                </a:solidFill>
                <a:latin typeface="Trebuchet MS"/>
                <a:cs typeface="Trebuchet MS"/>
              </a:rPr>
              <a:t>2</a:t>
            </a:r>
            <a:r>
              <a:rPr sz="700" spc="-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00" spc="70" dirty="0">
                <a:solidFill>
                  <a:srgbClr val="666766"/>
                </a:solidFill>
                <a:latin typeface="Trebuchet MS"/>
                <a:cs typeface="Trebuchet MS"/>
              </a:rPr>
              <a:t>0</a:t>
            </a:r>
            <a:r>
              <a:rPr sz="700" spc="-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00" dirty="0">
                <a:solidFill>
                  <a:srgbClr val="666766"/>
                </a:solidFill>
                <a:latin typeface="Trebuchet MS"/>
                <a:cs typeface="Trebuchet MS"/>
              </a:rPr>
              <a:t>1</a:t>
            </a:r>
            <a:r>
              <a:rPr sz="700" spc="-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00" dirty="0">
                <a:solidFill>
                  <a:srgbClr val="666766"/>
                </a:solidFill>
                <a:latin typeface="Trebuchet MS"/>
                <a:cs typeface="Trebuchet MS"/>
              </a:rPr>
              <a:t>9</a:t>
            </a:r>
            <a:endParaRPr sz="7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18605" y="5957643"/>
            <a:ext cx="1703705" cy="9525"/>
          </a:xfrm>
          <a:custGeom>
            <a:avLst/>
            <a:gdLst/>
            <a:ahLst/>
            <a:cxnLst/>
            <a:rect l="l" t="t" r="r" b="b"/>
            <a:pathLst>
              <a:path w="1703705" h="9525">
                <a:moveTo>
                  <a:pt x="1703543" y="9517"/>
                </a:moveTo>
                <a:lnTo>
                  <a:pt x="0" y="9517"/>
                </a:lnTo>
                <a:lnTo>
                  <a:pt x="0" y="0"/>
                </a:lnTo>
                <a:lnTo>
                  <a:pt x="1703543" y="0"/>
                </a:lnTo>
                <a:lnTo>
                  <a:pt x="1703543" y="951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05905" y="5687984"/>
            <a:ext cx="789940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b="1" spc="135" dirty="0">
                <a:solidFill>
                  <a:srgbClr val="333333"/>
                </a:solidFill>
                <a:latin typeface="Trebuchet MS"/>
                <a:cs typeface="Trebuchet MS"/>
              </a:rPr>
              <a:t>S</a:t>
            </a:r>
            <a:r>
              <a:rPr sz="1350" b="1" spc="-95" dirty="0">
                <a:solidFill>
                  <a:srgbClr val="333333"/>
                </a:solidFill>
                <a:latin typeface="Trebuchet MS"/>
                <a:cs typeface="Trebuchet MS"/>
              </a:rPr>
              <a:t> </a:t>
            </a:r>
            <a:r>
              <a:rPr sz="1350" b="1" spc="55" dirty="0">
                <a:solidFill>
                  <a:srgbClr val="333333"/>
                </a:solidFill>
                <a:latin typeface="Trebuchet MS"/>
                <a:cs typeface="Trebuchet MS"/>
              </a:rPr>
              <a:t>K</a:t>
            </a:r>
            <a:r>
              <a:rPr sz="1350" b="1" spc="-90" dirty="0">
                <a:solidFill>
                  <a:srgbClr val="333333"/>
                </a:solidFill>
                <a:latin typeface="Trebuchet MS"/>
                <a:cs typeface="Trebuchet MS"/>
              </a:rPr>
              <a:t> </a:t>
            </a:r>
            <a:r>
              <a:rPr sz="1350" b="1" dirty="0">
                <a:solidFill>
                  <a:srgbClr val="333333"/>
                </a:solidFill>
                <a:latin typeface="Trebuchet MS"/>
                <a:cs typeface="Trebuchet MS"/>
              </a:rPr>
              <a:t>I</a:t>
            </a:r>
            <a:r>
              <a:rPr sz="1350" b="1" spc="-95" dirty="0">
                <a:solidFill>
                  <a:srgbClr val="333333"/>
                </a:solidFill>
                <a:latin typeface="Trebuchet MS"/>
                <a:cs typeface="Trebuchet MS"/>
              </a:rPr>
              <a:t> </a:t>
            </a:r>
            <a:r>
              <a:rPr sz="1350" b="1" dirty="0">
                <a:solidFill>
                  <a:srgbClr val="333333"/>
                </a:solidFill>
                <a:latin typeface="Trebuchet MS"/>
                <a:cs typeface="Trebuchet MS"/>
              </a:rPr>
              <a:t>L</a:t>
            </a:r>
            <a:r>
              <a:rPr sz="1350" b="1" spc="-90" dirty="0">
                <a:solidFill>
                  <a:srgbClr val="333333"/>
                </a:solidFill>
                <a:latin typeface="Trebuchet MS"/>
                <a:cs typeface="Trebuchet MS"/>
              </a:rPr>
              <a:t> </a:t>
            </a:r>
            <a:r>
              <a:rPr sz="1350" b="1" dirty="0">
                <a:solidFill>
                  <a:srgbClr val="333333"/>
                </a:solidFill>
                <a:latin typeface="Trebuchet MS"/>
                <a:cs typeface="Trebuchet MS"/>
              </a:rPr>
              <a:t>L</a:t>
            </a:r>
            <a:r>
              <a:rPr sz="1350" b="1" spc="-95" dirty="0">
                <a:solidFill>
                  <a:srgbClr val="333333"/>
                </a:solidFill>
                <a:latin typeface="Trebuchet MS"/>
                <a:cs typeface="Trebuchet MS"/>
              </a:rPr>
              <a:t> </a:t>
            </a:r>
            <a:r>
              <a:rPr sz="1350" b="1" spc="85" dirty="0">
                <a:solidFill>
                  <a:srgbClr val="333333"/>
                </a:solidFill>
                <a:latin typeface="Trebuchet MS"/>
                <a:cs typeface="Trebuchet MS"/>
              </a:rPr>
              <a:t>S</a:t>
            </a:r>
            <a:endParaRPr sz="1350" dirty="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5905" y="6294456"/>
            <a:ext cx="1663700" cy="1389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en-US" sz="850" dirty="0">
                <a:solidFill>
                  <a:srgbClr val="666766"/>
                </a:solidFill>
                <a:latin typeface="Trebuchet MS"/>
              </a:rPr>
              <a:t>WordPress</a:t>
            </a:r>
            <a:r>
              <a:rPr lang="en-US" sz="900" dirty="0"/>
              <a:t>, </a:t>
            </a:r>
            <a:r>
              <a:rPr lang="en-US" sz="850" dirty="0" err="1">
                <a:solidFill>
                  <a:srgbClr val="666766"/>
                </a:solidFill>
                <a:latin typeface="Trebuchet MS"/>
              </a:rPr>
              <a:t>Webflow</a:t>
            </a:r>
            <a:endParaRPr lang="en-US" sz="850" dirty="0">
              <a:solidFill>
                <a:srgbClr val="666766"/>
              </a:solidFill>
              <a:latin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18605" y="6480175"/>
            <a:ext cx="1703705" cy="28575"/>
            <a:chOff x="618605" y="6585765"/>
            <a:chExt cx="1703705" cy="28575"/>
          </a:xfrm>
        </p:grpSpPr>
        <p:sp>
          <p:nvSpPr>
            <p:cNvPr id="24" name="object 24"/>
            <p:cNvSpPr/>
            <p:nvPr/>
          </p:nvSpPr>
          <p:spPr>
            <a:xfrm>
              <a:off x="618605" y="6585765"/>
              <a:ext cx="1703705" cy="28575"/>
            </a:xfrm>
            <a:custGeom>
              <a:avLst/>
              <a:gdLst/>
              <a:ahLst/>
              <a:cxnLst/>
              <a:rect l="l" t="t" r="r" b="b"/>
              <a:pathLst>
                <a:path w="1703705" h="28575">
                  <a:moveTo>
                    <a:pt x="1703543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703543" y="0"/>
                  </a:lnTo>
                  <a:lnTo>
                    <a:pt x="1703543" y="28551"/>
                  </a:lnTo>
                  <a:close/>
                </a:path>
              </a:pathLst>
            </a:custGeom>
            <a:solidFill>
              <a:srgbClr val="BA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8605" y="6585765"/>
              <a:ext cx="1703705" cy="28575"/>
            </a:xfrm>
            <a:custGeom>
              <a:avLst/>
              <a:gdLst/>
              <a:ahLst/>
              <a:cxnLst/>
              <a:rect l="l" t="t" r="r" b="b"/>
              <a:pathLst>
                <a:path w="1703705" h="28575">
                  <a:moveTo>
                    <a:pt x="1703543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703543" y="0"/>
                  </a:lnTo>
                  <a:lnTo>
                    <a:pt x="1703543" y="285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algn="l" rtl="0"/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05905" y="6661150"/>
            <a:ext cx="1580515" cy="2627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en-US" sz="850" dirty="0">
                <a:solidFill>
                  <a:srgbClr val="666766"/>
                </a:solidFill>
                <a:latin typeface="Trebuchet MS"/>
              </a:rPr>
              <a:t>WooCommerce, </a:t>
            </a:r>
            <a:r>
              <a:rPr lang="en-US" sz="850" dirty="0" err="1">
                <a:solidFill>
                  <a:srgbClr val="666766"/>
                </a:solidFill>
                <a:latin typeface="Trebuchet MS"/>
              </a:rPr>
              <a:t>Elementor</a:t>
            </a:r>
            <a:r>
              <a:rPr lang="en-US" sz="850" dirty="0">
                <a:solidFill>
                  <a:srgbClr val="666766"/>
                </a:solidFill>
                <a:latin typeface="Trebuchet MS"/>
              </a:rPr>
              <a:t>, Custom Code Snippets</a:t>
            </a:r>
            <a:endParaRPr sz="850" dirty="0">
              <a:solidFill>
                <a:srgbClr val="666766"/>
              </a:solidFill>
              <a:latin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18605" y="6977702"/>
            <a:ext cx="1703705" cy="28575"/>
          </a:xfrm>
          <a:custGeom>
            <a:avLst/>
            <a:gdLst/>
            <a:ahLst/>
            <a:cxnLst/>
            <a:rect l="l" t="t" r="r" b="b"/>
            <a:pathLst>
              <a:path w="1703705" h="28575">
                <a:moveTo>
                  <a:pt x="1703543" y="28551"/>
                </a:moveTo>
                <a:lnTo>
                  <a:pt x="0" y="28551"/>
                </a:lnTo>
                <a:lnTo>
                  <a:pt x="0" y="0"/>
                </a:lnTo>
                <a:lnTo>
                  <a:pt x="1703543" y="0"/>
                </a:lnTo>
                <a:lnTo>
                  <a:pt x="1703543" y="28551"/>
                </a:lnTo>
                <a:close/>
              </a:path>
            </a:pathLst>
          </a:custGeom>
          <a:solidFill>
            <a:srgbClr val="BABBBD"/>
          </a:solidFill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05905" y="7225409"/>
            <a:ext cx="1647189" cy="1931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sz="850" spc="10" dirty="0">
                <a:solidFill>
                  <a:srgbClr val="666766"/>
                </a:solidFill>
                <a:latin typeface="Trebuchet MS"/>
                <a:cs typeface="Trebuchet MS"/>
              </a:rPr>
              <a:t>HTML,</a:t>
            </a:r>
            <a:r>
              <a:rPr sz="850" spc="1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850" spc="-20" dirty="0">
                <a:solidFill>
                  <a:srgbClr val="666766"/>
                </a:solidFill>
                <a:latin typeface="Trebuchet MS"/>
                <a:cs typeface="Trebuchet MS"/>
              </a:rPr>
              <a:t>CSS, </a:t>
            </a:r>
            <a:r>
              <a:rPr sz="850" dirty="0">
                <a:solidFill>
                  <a:srgbClr val="666766"/>
                </a:solidFill>
                <a:latin typeface="Trebuchet MS"/>
                <a:cs typeface="Trebuchet MS"/>
              </a:rPr>
              <a:t>JavaScript</a:t>
            </a:r>
            <a:endParaRPr sz="850" dirty="0"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18605" y="7394575"/>
            <a:ext cx="1703705" cy="28575"/>
            <a:chOff x="618605" y="7499398"/>
            <a:chExt cx="1703705" cy="28575"/>
          </a:xfrm>
        </p:grpSpPr>
        <p:sp>
          <p:nvSpPr>
            <p:cNvPr id="32" name="object 32"/>
            <p:cNvSpPr/>
            <p:nvPr/>
          </p:nvSpPr>
          <p:spPr>
            <a:xfrm>
              <a:off x="618605" y="7499398"/>
              <a:ext cx="1703705" cy="28575"/>
            </a:xfrm>
            <a:custGeom>
              <a:avLst/>
              <a:gdLst/>
              <a:ahLst/>
              <a:cxnLst/>
              <a:rect l="l" t="t" r="r" b="b"/>
              <a:pathLst>
                <a:path w="1703705" h="28575">
                  <a:moveTo>
                    <a:pt x="1703543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703543" y="0"/>
                  </a:lnTo>
                  <a:lnTo>
                    <a:pt x="1703543" y="28551"/>
                  </a:lnTo>
                  <a:close/>
                </a:path>
              </a:pathLst>
            </a:custGeom>
            <a:solidFill>
              <a:srgbClr val="BA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8605" y="7499398"/>
              <a:ext cx="1361440" cy="28575"/>
            </a:xfrm>
            <a:custGeom>
              <a:avLst/>
              <a:gdLst/>
              <a:ahLst/>
              <a:cxnLst/>
              <a:rect l="l" t="t" r="r" b="b"/>
              <a:pathLst>
                <a:path w="1361439" h="28575">
                  <a:moveTo>
                    <a:pt x="1360931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360931" y="0"/>
                  </a:lnTo>
                  <a:lnTo>
                    <a:pt x="1360931" y="285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05905" y="7596702"/>
            <a:ext cx="1909742" cy="14491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sz="850" spc="-20" dirty="0">
                <a:solidFill>
                  <a:srgbClr val="666766"/>
                </a:solidFill>
                <a:latin typeface="Trebuchet MS"/>
              </a:rPr>
              <a:t>Design web </a:t>
            </a:r>
            <a:r>
              <a:rPr lang="en-US" sz="850" spc="-20" dirty="0" err="1">
                <a:solidFill>
                  <a:srgbClr val="666766"/>
                </a:solidFill>
                <a:latin typeface="Trebuchet MS"/>
              </a:rPr>
              <a:t>moderne</a:t>
            </a:r>
            <a:r>
              <a:rPr lang="en-US" sz="850" spc="-20" dirty="0">
                <a:solidFill>
                  <a:srgbClr val="666766"/>
                </a:solidFill>
                <a:latin typeface="Trebuchet MS"/>
              </a:rPr>
              <a:t> et responsive</a:t>
            </a:r>
          </a:p>
        </p:txBody>
      </p:sp>
      <p:grpSp>
        <p:nvGrpSpPr>
          <p:cNvPr id="35" name="object 35"/>
          <p:cNvGrpSpPr/>
          <p:nvPr/>
        </p:nvGrpSpPr>
        <p:grpSpPr>
          <a:xfrm>
            <a:off x="618605" y="7775575"/>
            <a:ext cx="1703705" cy="28575"/>
            <a:chOff x="618605" y="7813458"/>
            <a:chExt cx="1703705" cy="28575"/>
          </a:xfrm>
        </p:grpSpPr>
        <p:sp>
          <p:nvSpPr>
            <p:cNvPr id="36" name="object 36"/>
            <p:cNvSpPr/>
            <p:nvPr/>
          </p:nvSpPr>
          <p:spPr>
            <a:xfrm>
              <a:off x="618605" y="7813458"/>
              <a:ext cx="1703705" cy="28575"/>
            </a:xfrm>
            <a:custGeom>
              <a:avLst/>
              <a:gdLst/>
              <a:ahLst/>
              <a:cxnLst/>
              <a:rect l="l" t="t" r="r" b="b"/>
              <a:pathLst>
                <a:path w="1703705" h="28575">
                  <a:moveTo>
                    <a:pt x="1703543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703543" y="0"/>
                  </a:lnTo>
                  <a:lnTo>
                    <a:pt x="1703543" y="28551"/>
                  </a:lnTo>
                  <a:close/>
                </a:path>
              </a:pathLst>
            </a:custGeom>
            <a:solidFill>
              <a:srgbClr val="BA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18605" y="7813458"/>
              <a:ext cx="1361440" cy="28575"/>
            </a:xfrm>
            <a:custGeom>
              <a:avLst/>
              <a:gdLst/>
              <a:ahLst/>
              <a:cxnLst/>
              <a:rect l="l" t="t" r="r" b="b"/>
              <a:pathLst>
                <a:path w="1361439" h="28575">
                  <a:moveTo>
                    <a:pt x="1360931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360931" y="0"/>
                  </a:lnTo>
                  <a:lnTo>
                    <a:pt x="1360931" y="285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605905" y="7970269"/>
            <a:ext cx="1947842" cy="3018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en-US" sz="850" spc="-10" dirty="0" err="1">
                <a:solidFill>
                  <a:srgbClr val="666766"/>
                </a:solidFill>
                <a:latin typeface="Trebuchet MS"/>
                <a:cs typeface="Trebuchet MS"/>
              </a:rPr>
              <a:t>Maîtrise</a:t>
            </a:r>
            <a:r>
              <a:rPr lang="en-US" sz="850" spc="-10" dirty="0">
                <a:solidFill>
                  <a:srgbClr val="666766"/>
                </a:solidFill>
                <a:latin typeface="Trebuchet MS"/>
                <a:cs typeface="Trebuchet MS"/>
              </a:rPr>
              <a:t> des </a:t>
            </a:r>
            <a:r>
              <a:rPr lang="en-US" sz="850" spc="-10" dirty="0" err="1">
                <a:solidFill>
                  <a:srgbClr val="666766"/>
                </a:solidFill>
                <a:latin typeface="Trebuchet MS"/>
                <a:cs typeface="Trebuchet MS"/>
              </a:rPr>
              <a:t>systèmes</a:t>
            </a:r>
            <a:r>
              <a:rPr lang="en-US" sz="850" spc="-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</a:p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en-US" sz="850" spc="-10" dirty="0">
                <a:solidFill>
                  <a:srgbClr val="666766"/>
                </a:solidFill>
                <a:latin typeface="Trebuchet MS"/>
                <a:cs typeface="Trebuchet MS"/>
              </a:rPr>
              <a:t>Mac et Windows</a:t>
            </a:r>
          </a:p>
        </p:txBody>
      </p:sp>
      <p:grpSp>
        <p:nvGrpSpPr>
          <p:cNvPr id="39" name="object 39"/>
          <p:cNvGrpSpPr/>
          <p:nvPr/>
        </p:nvGrpSpPr>
        <p:grpSpPr>
          <a:xfrm>
            <a:off x="618605" y="8308975"/>
            <a:ext cx="1703705" cy="28575"/>
            <a:chOff x="618605" y="8270275"/>
            <a:chExt cx="1703705" cy="28575"/>
          </a:xfrm>
        </p:grpSpPr>
        <p:sp>
          <p:nvSpPr>
            <p:cNvPr id="40" name="object 40"/>
            <p:cNvSpPr/>
            <p:nvPr/>
          </p:nvSpPr>
          <p:spPr>
            <a:xfrm>
              <a:off x="618605" y="8270275"/>
              <a:ext cx="1703705" cy="28575"/>
            </a:xfrm>
            <a:custGeom>
              <a:avLst/>
              <a:gdLst/>
              <a:ahLst/>
              <a:cxnLst/>
              <a:rect l="l" t="t" r="r" b="b"/>
              <a:pathLst>
                <a:path w="1703705" h="28575">
                  <a:moveTo>
                    <a:pt x="1703543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703543" y="0"/>
                  </a:lnTo>
                  <a:lnTo>
                    <a:pt x="1703543" y="28551"/>
                  </a:lnTo>
                  <a:close/>
                </a:path>
              </a:pathLst>
            </a:custGeom>
            <a:solidFill>
              <a:srgbClr val="BA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18605" y="8270275"/>
              <a:ext cx="1703705" cy="28575"/>
            </a:xfrm>
            <a:custGeom>
              <a:avLst/>
              <a:gdLst/>
              <a:ahLst/>
              <a:cxnLst/>
              <a:rect l="l" t="t" r="r" b="b"/>
              <a:pathLst>
                <a:path w="1703705" h="28575">
                  <a:moveTo>
                    <a:pt x="1703543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703543" y="0"/>
                  </a:lnTo>
                  <a:lnTo>
                    <a:pt x="1703543" y="285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605905" y="8489950"/>
            <a:ext cx="1627505" cy="1755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en-US" sz="850" spc="-10" dirty="0">
                <a:solidFill>
                  <a:srgbClr val="666766"/>
                </a:solidFill>
                <a:latin typeface="Trebuchet MS"/>
              </a:rPr>
              <a:t>phpMyAdmin</a:t>
            </a:r>
            <a:endParaRPr sz="850" spc="-10" dirty="0">
              <a:solidFill>
                <a:srgbClr val="666766"/>
              </a:solidFill>
              <a:latin typeface="Trebuchet M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618605" y="8689975"/>
            <a:ext cx="1703705" cy="28575"/>
            <a:chOff x="618605" y="8727091"/>
            <a:chExt cx="1703705" cy="28575"/>
          </a:xfrm>
        </p:grpSpPr>
        <p:sp>
          <p:nvSpPr>
            <p:cNvPr id="44" name="object 44"/>
            <p:cNvSpPr/>
            <p:nvPr/>
          </p:nvSpPr>
          <p:spPr>
            <a:xfrm>
              <a:off x="618605" y="8727091"/>
              <a:ext cx="1703705" cy="28575"/>
            </a:xfrm>
            <a:custGeom>
              <a:avLst/>
              <a:gdLst/>
              <a:ahLst/>
              <a:cxnLst/>
              <a:rect l="l" t="t" r="r" b="b"/>
              <a:pathLst>
                <a:path w="1703705" h="28575">
                  <a:moveTo>
                    <a:pt x="1703543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703543" y="0"/>
                  </a:lnTo>
                  <a:lnTo>
                    <a:pt x="1703543" y="28551"/>
                  </a:lnTo>
                  <a:close/>
                </a:path>
              </a:pathLst>
            </a:custGeom>
            <a:solidFill>
              <a:srgbClr val="BA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18605" y="8727091"/>
              <a:ext cx="1361440" cy="28575"/>
            </a:xfrm>
            <a:custGeom>
              <a:avLst/>
              <a:gdLst/>
              <a:ahLst/>
              <a:cxnLst/>
              <a:rect l="l" t="t" r="r" b="b"/>
              <a:pathLst>
                <a:path w="1361439" h="28575">
                  <a:moveTo>
                    <a:pt x="1360931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360931" y="0"/>
                  </a:lnTo>
                  <a:lnTo>
                    <a:pt x="1360931" y="285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05905" y="8821933"/>
            <a:ext cx="1541580" cy="288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en-US" sz="850" spc="10" dirty="0">
                <a:solidFill>
                  <a:srgbClr val="666766"/>
                </a:solidFill>
                <a:latin typeface="Trebuchet MS"/>
                <a:cs typeface="Trebuchet MS"/>
              </a:rPr>
              <a:t>Expertise </a:t>
            </a:r>
            <a:r>
              <a:rPr lang="en-US" sz="850" spc="10" dirty="0" err="1">
                <a:solidFill>
                  <a:srgbClr val="666766"/>
                </a:solidFill>
                <a:latin typeface="Trebuchet MS"/>
                <a:cs typeface="Trebuchet MS"/>
              </a:rPr>
              <a:t>en</a:t>
            </a:r>
            <a:r>
              <a:rPr lang="en-US" sz="850" spc="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850" spc="10" dirty="0" err="1">
                <a:solidFill>
                  <a:srgbClr val="666766"/>
                </a:solidFill>
                <a:latin typeface="Trebuchet MS"/>
                <a:cs typeface="Trebuchet MS"/>
              </a:rPr>
              <a:t>outils</a:t>
            </a:r>
            <a:r>
              <a:rPr lang="en-US" sz="850" spc="10" dirty="0">
                <a:solidFill>
                  <a:srgbClr val="666766"/>
                </a:solidFill>
                <a:latin typeface="Trebuchet MS"/>
                <a:cs typeface="Trebuchet MS"/>
              </a:rPr>
              <a:t> de design (Photoshop, Figma)</a:t>
            </a:r>
          </a:p>
        </p:txBody>
      </p:sp>
      <p:grpSp>
        <p:nvGrpSpPr>
          <p:cNvPr id="47" name="object 47"/>
          <p:cNvGrpSpPr/>
          <p:nvPr/>
        </p:nvGrpSpPr>
        <p:grpSpPr>
          <a:xfrm>
            <a:off x="618605" y="9183907"/>
            <a:ext cx="1703705" cy="28575"/>
            <a:chOff x="618605" y="9183907"/>
            <a:chExt cx="1703705" cy="28575"/>
          </a:xfrm>
        </p:grpSpPr>
        <p:sp>
          <p:nvSpPr>
            <p:cNvPr id="48" name="object 48"/>
            <p:cNvSpPr/>
            <p:nvPr/>
          </p:nvSpPr>
          <p:spPr>
            <a:xfrm>
              <a:off x="618605" y="9183907"/>
              <a:ext cx="1703705" cy="28575"/>
            </a:xfrm>
            <a:custGeom>
              <a:avLst/>
              <a:gdLst/>
              <a:ahLst/>
              <a:cxnLst/>
              <a:rect l="l" t="t" r="r" b="b"/>
              <a:pathLst>
                <a:path w="1703705" h="28575">
                  <a:moveTo>
                    <a:pt x="1703543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703543" y="0"/>
                  </a:lnTo>
                  <a:lnTo>
                    <a:pt x="1703543" y="28551"/>
                  </a:lnTo>
                  <a:close/>
                </a:path>
              </a:pathLst>
            </a:custGeom>
            <a:solidFill>
              <a:srgbClr val="BA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18605" y="9183907"/>
              <a:ext cx="1361440" cy="28575"/>
            </a:xfrm>
            <a:custGeom>
              <a:avLst/>
              <a:gdLst/>
              <a:ahLst/>
              <a:cxnLst/>
              <a:rect l="l" t="t" r="r" b="b"/>
              <a:pathLst>
                <a:path w="1361439" h="28575">
                  <a:moveTo>
                    <a:pt x="1360931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360931" y="0"/>
                  </a:lnTo>
                  <a:lnTo>
                    <a:pt x="1360931" y="285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618605" y="9973818"/>
            <a:ext cx="1703705" cy="9525"/>
          </a:xfrm>
          <a:custGeom>
            <a:avLst/>
            <a:gdLst/>
            <a:ahLst/>
            <a:cxnLst/>
            <a:rect l="l" t="t" r="r" b="b"/>
            <a:pathLst>
              <a:path w="1703705" h="9525">
                <a:moveTo>
                  <a:pt x="1703543" y="9517"/>
                </a:moveTo>
                <a:lnTo>
                  <a:pt x="0" y="9517"/>
                </a:lnTo>
                <a:lnTo>
                  <a:pt x="0" y="0"/>
                </a:lnTo>
                <a:lnTo>
                  <a:pt x="1703543" y="0"/>
                </a:lnTo>
                <a:lnTo>
                  <a:pt x="1703543" y="951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605905" y="9704159"/>
            <a:ext cx="137414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1400" b="1" dirty="0"/>
              <a:t>L O I S I R S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605905" y="10239966"/>
            <a:ext cx="1236980" cy="9158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en-US" sz="850" spc="20" dirty="0" err="1">
                <a:solidFill>
                  <a:srgbClr val="666766"/>
                </a:solidFill>
                <a:latin typeface="Trebuchet MS"/>
                <a:cs typeface="Trebuchet MS"/>
              </a:rPr>
              <a:t>Photographie</a:t>
            </a:r>
            <a:r>
              <a:rPr lang="en-US" sz="850" spc="20" dirty="0">
                <a:solidFill>
                  <a:srgbClr val="666766"/>
                </a:solidFill>
                <a:latin typeface="Trebuchet MS"/>
                <a:cs typeface="Trebuchet MS"/>
              </a:rPr>
              <a:t> et </a:t>
            </a:r>
            <a:r>
              <a:rPr lang="en-US" sz="850" spc="20" dirty="0" err="1">
                <a:solidFill>
                  <a:srgbClr val="666766"/>
                </a:solidFill>
                <a:latin typeface="Trebuchet MS"/>
                <a:cs typeface="Trebuchet MS"/>
              </a:rPr>
              <a:t>retouche</a:t>
            </a:r>
            <a:r>
              <a:rPr lang="en-US" sz="850" spc="20" dirty="0">
                <a:solidFill>
                  <a:srgbClr val="666766"/>
                </a:solidFill>
                <a:latin typeface="Trebuchet MS"/>
                <a:cs typeface="Trebuchet MS"/>
              </a:rPr>
              <a:t> photo</a:t>
            </a:r>
          </a:p>
          <a:p>
            <a:pPr marL="12700" marR="5080">
              <a:lnSpc>
                <a:spcPct val="110200"/>
              </a:lnSpc>
              <a:spcBef>
                <a:spcPts val="95"/>
              </a:spcBef>
            </a:pPr>
            <a:endParaRPr lang="en-US" sz="850" spc="20" dirty="0">
              <a:solidFill>
                <a:srgbClr val="666766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en-US" sz="850" spc="20" dirty="0">
                <a:solidFill>
                  <a:srgbClr val="666766"/>
                </a:solidFill>
                <a:latin typeface="Trebuchet MS"/>
                <a:cs typeface="Trebuchet MS"/>
              </a:rPr>
              <a:t>Randonnée et voyages</a:t>
            </a:r>
          </a:p>
          <a:p>
            <a:pPr marL="12700" marR="5080">
              <a:lnSpc>
                <a:spcPct val="110200"/>
              </a:lnSpc>
              <a:spcBef>
                <a:spcPts val="95"/>
              </a:spcBef>
            </a:pPr>
            <a:endParaRPr lang="en-US" sz="850" spc="20" dirty="0">
              <a:solidFill>
                <a:srgbClr val="666766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en-US" sz="850" spc="20" dirty="0">
                <a:solidFill>
                  <a:srgbClr val="666766"/>
                </a:solidFill>
                <a:latin typeface="Trebuchet MS"/>
                <a:cs typeface="Trebuchet MS"/>
              </a:rPr>
              <a:t>Football et golf</a:t>
            </a:r>
          </a:p>
        </p:txBody>
      </p:sp>
      <p:sp>
        <p:nvSpPr>
          <p:cNvPr id="53" name="object 53"/>
          <p:cNvSpPr/>
          <p:nvPr/>
        </p:nvSpPr>
        <p:spPr>
          <a:xfrm>
            <a:off x="2655243" y="2617175"/>
            <a:ext cx="4283075" cy="9525"/>
          </a:xfrm>
          <a:custGeom>
            <a:avLst/>
            <a:gdLst/>
            <a:ahLst/>
            <a:cxnLst/>
            <a:rect l="l" t="t" r="r" b="b"/>
            <a:pathLst>
              <a:path w="4283075" h="9525">
                <a:moveTo>
                  <a:pt x="4282651" y="9517"/>
                </a:moveTo>
                <a:lnTo>
                  <a:pt x="0" y="9517"/>
                </a:lnTo>
                <a:lnTo>
                  <a:pt x="0" y="0"/>
                </a:lnTo>
                <a:lnTo>
                  <a:pt x="4282651" y="0"/>
                </a:lnTo>
                <a:lnTo>
                  <a:pt x="4282651" y="951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2642543" y="2347516"/>
            <a:ext cx="267249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1400" b="1" dirty="0" err="1"/>
              <a:t>À</a:t>
            </a:r>
            <a:r>
              <a:rPr lang="en-US" sz="1400" b="1" dirty="0"/>
              <a:t> P R O P O S  D E  M O I</a:t>
            </a:r>
          </a:p>
        </p:txBody>
      </p:sp>
      <p:grpSp>
        <p:nvGrpSpPr>
          <p:cNvPr id="55" name="object 55"/>
          <p:cNvGrpSpPr/>
          <p:nvPr/>
        </p:nvGrpSpPr>
        <p:grpSpPr>
          <a:xfrm>
            <a:off x="2655243" y="2738120"/>
            <a:ext cx="114300" cy="2094230"/>
            <a:chOff x="2655243" y="2959787"/>
            <a:chExt cx="114300" cy="2094230"/>
          </a:xfrm>
        </p:grpSpPr>
        <p:sp>
          <p:nvSpPr>
            <p:cNvPr id="56" name="object 56"/>
            <p:cNvSpPr/>
            <p:nvPr/>
          </p:nvSpPr>
          <p:spPr>
            <a:xfrm>
              <a:off x="2712345" y="3112059"/>
              <a:ext cx="9525" cy="1941830"/>
            </a:xfrm>
            <a:custGeom>
              <a:avLst/>
              <a:gdLst/>
              <a:ahLst/>
              <a:cxnLst/>
              <a:rect l="l" t="t" r="r" b="b"/>
              <a:pathLst>
                <a:path w="9525" h="1941829">
                  <a:moveTo>
                    <a:pt x="9517" y="1941468"/>
                  </a:moveTo>
                  <a:lnTo>
                    <a:pt x="0" y="1941468"/>
                  </a:lnTo>
                  <a:lnTo>
                    <a:pt x="0" y="0"/>
                  </a:lnTo>
                  <a:lnTo>
                    <a:pt x="9517" y="0"/>
                  </a:lnTo>
                  <a:lnTo>
                    <a:pt x="9517" y="1941468"/>
                  </a:lnTo>
                  <a:close/>
                </a:path>
              </a:pathLst>
            </a:custGeom>
            <a:solidFill>
              <a:srgbClr val="292929"/>
            </a:solidFill>
          </p:spPr>
          <p:txBody>
            <a:bodyPr wrap="square" lIns="0" tIns="0" rIns="0" bIns="0" rtlCol="0"/>
            <a:lstStyle/>
            <a:p>
              <a:pPr algn="l" rtl="0"/>
              <a:endParaRPr sz="3600" dirty="0"/>
            </a:p>
          </p:txBody>
        </p:sp>
        <p:pic>
          <p:nvPicPr>
            <p:cNvPr id="57" name="object 5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5243" y="2959787"/>
              <a:ext cx="114204" cy="114204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2880468" y="2724642"/>
            <a:ext cx="4048125" cy="2641108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4099"/>
              </a:lnSpc>
              <a:spcBef>
                <a:spcPts val="55"/>
              </a:spcBef>
            </a:pP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Je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m’appelle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Youness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Masrour, un designer et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développeur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web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passionné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,  avec plus de 4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ans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d’expérience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. Je suis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spécialisé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dans la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création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de sites web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modernes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,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responsives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et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professionnels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en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utilisant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WordPress et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Webflow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.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J’ai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fondé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YounessWeb pour aider les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entreprises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à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se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développer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en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ligne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grâce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à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des sites web sur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mesure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, des solutions e-commerce et des designs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interactifs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.</a:t>
            </a:r>
          </a:p>
          <a:p>
            <a:pPr marL="12700" marR="5080">
              <a:lnSpc>
                <a:spcPct val="104099"/>
              </a:lnSpc>
              <a:spcBef>
                <a:spcPts val="55"/>
              </a:spcBef>
            </a:pPr>
            <a:endParaRPr lang="en-US" sz="900" spc="70" dirty="0">
              <a:solidFill>
                <a:srgbClr val="666766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4099"/>
              </a:lnSpc>
              <a:spcBef>
                <a:spcPts val="55"/>
              </a:spcBef>
            </a:pP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Je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crée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des sites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adaptés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à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différents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besoins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: boutiques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en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ligne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,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entreprises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de services,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ou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pages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d’atterrissage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. Je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mets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l’accent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sur un design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épuré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, des performances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rapides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, et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une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expérience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utilisateur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fluide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. Mon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objectif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est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de transformer les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idées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en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sites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puissants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et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efficaces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.</a:t>
            </a:r>
          </a:p>
          <a:p>
            <a:pPr marL="12700" marR="5080">
              <a:lnSpc>
                <a:spcPct val="104099"/>
              </a:lnSpc>
              <a:spcBef>
                <a:spcPts val="55"/>
              </a:spcBef>
            </a:pPr>
            <a:endParaRPr lang="en-US" sz="900" spc="70" dirty="0">
              <a:solidFill>
                <a:srgbClr val="666766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4099"/>
              </a:lnSpc>
              <a:spcBef>
                <a:spcPts val="55"/>
              </a:spcBef>
            </a:pP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Chaque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projet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est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conçu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selon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les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objectifs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et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l’identité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de marque du client. Je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m’engage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à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fournir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un travail de haute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qualité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,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une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communication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claire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, et un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accompagnement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durable pour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garantir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la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réussite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de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chaque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entreprise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en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900" spc="70" dirty="0" err="1">
                <a:solidFill>
                  <a:srgbClr val="666766"/>
                </a:solidFill>
                <a:latin typeface="Trebuchet MS"/>
                <a:cs typeface="Trebuchet MS"/>
              </a:rPr>
              <a:t>ligne</a:t>
            </a:r>
            <a:r>
              <a:rPr lang="en-US" sz="900" spc="70" dirty="0">
                <a:solidFill>
                  <a:srgbClr val="666766"/>
                </a:solidFill>
                <a:latin typeface="Trebuchet MS"/>
                <a:cs typeface="Trebuchet MS"/>
              </a:rPr>
              <a:t>.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655243" y="5814888"/>
            <a:ext cx="4283075" cy="9525"/>
          </a:xfrm>
          <a:custGeom>
            <a:avLst/>
            <a:gdLst/>
            <a:ahLst/>
            <a:cxnLst/>
            <a:rect l="l" t="t" r="r" b="b"/>
            <a:pathLst>
              <a:path w="4283075" h="9525">
                <a:moveTo>
                  <a:pt x="4282651" y="9517"/>
                </a:moveTo>
                <a:lnTo>
                  <a:pt x="0" y="9517"/>
                </a:lnTo>
                <a:lnTo>
                  <a:pt x="0" y="0"/>
                </a:lnTo>
                <a:lnTo>
                  <a:pt x="4282651" y="0"/>
                </a:lnTo>
                <a:lnTo>
                  <a:pt x="4282651" y="951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2642542" y="5545229"/>
            <a:ext cx="475520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1400" b="1" dirty="0"/>
              <a:t>E X P </a:t>
            </a:r>
            <a:r>
              <a:rPr lang="en-US" sz="1400" b="1" dirty="0" err="1"/>
              <a:t>É</a:t>
            </a:r>
            <a:r>
              <a:rPr lang="en-US" sz="1400" b="1" dirty="0"/>
              <a:t> R I E N C E S    P R O F E S S I O N N E L L E S</a:t>
            </a:r>
          </a:p>
        </p:txBody>
      </p:sp>
      <p:sp>
        <p:nvSpPr>
          <p:cNvPr id="61" name="object 61"/>
          <p:cNvSpPr/>
          <p:nvPr/>
        </p:nvSpPr>
        <p:spPr>
          <a:xfrm>
            <a:off x="2712345" y="6290738"/>
            <a:ext cx="9525" cy="1018540"/>
          </a:xfrm>
          <a:custGeom>
            <a:avLst/>
            <a:gdLst/>
            <a:ahLst/>
            <a:cxnLst/>
            <a:rect l="l" t="t" r="r" b="b"/>
            <a:pathLst>
              <a:path w="9525" h="1018540">
                <a:moveTo>
                  <a:pt x="9517" y="1018319"/>
                </a:moveTo>
                <a:lnTo>
                  <a:pt x="0" y="1018319"/>
                </a:lnTo>
                <a:lnTo>
                  <a:pt x="0" y="0"/>
                </a:lnTo>
                <a:lnTo>
                  <a:pt x="9517" y="0"/>
                </a:lnTo>
                <a:lnTo>
                  <a:pt x="9517" y="1018319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pPr algn="l" rtl="0"/>
            <a:endParaRPr dirty="0"/>
          </a:p>
        </p:txBody>
      </p:sp>
      <p:pic>
        <p:nvPicPr>
          <p:cNvPr id="62" name="object 6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55243" y="6128949"/>
            <a:ext cx="114204" cy="114204"/>
          </a:xfrm>
          <a:prstGeom prst="rect">
            <a:avLst/>
          </a:prstGeom>
        </p:spPr>
      </p:pic>
      <p:sp>
        <p:nvSpPr>
          <p:cNvPr id="63" name="object 63"/>
          <p:cNvSpPr txBox="1"/>
          <p:nvPr/>
        </p:nvSpPr>
        <p:spPr>
          <a:xfrm>
            <a:off x="2880467" y="6106732"/>
            <a:ext cx="4174383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750" spc="145" dirty="0">
                <a:solidFill>
                  <a:srgbClr val="333333"/>
                </a:solidFill>
                <a:latin typeface="Trebuchet MS"/>
              </a:rPr>
              <a:t>D E S I G N E R  W E B </a:t>
            </a:r>
            <a:r>
              <a:rPr sz="700" dirty="0">
                <a:solidFill>
                  <a:srgbClr val="666766"/>
                </a:solidFill>
                <a:latin typeface="Trebuchet MS"/>
                <a:cs typeface="Trebuchet MS"/>
              </a:rPr>
              <a:t>|</a:t>
            </a:r>
            <a:r>
              <a:rPr sz="700" spc="40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00" dirty="0">
                <a:solidFill>
                  <a:srgbClr val="666766"/>
                </a:solidFill>
                <a:latin typeface="Trebuchet MS"/>
                <a:cs typeface="Trebuchet MS"/>
              </a:rPr>
              <a:t>J</a:t>
            </a:r>
            <a:r>
              <a:rPr sz="700" spc="-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00" spc="65" dirty="0">
                <a:solidFill>
                  <a:srgbClr val="666766"/>
                </a:solidFill>
                <a:latin typeface="Trebuchet MS"/>
                <a:cs typeface="Trebuchet MS"/>
              </a:rPr>
              <a:t>A</a:t>
            </a:r>
            <a:r>
              <a:rPr sz="70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00" spc="95" dirty="0">
                <a:solidFill>
                  <a:srgbClr val="666766"/>
                </a:solidFill>
                <a:latin typeface="Trebuchet MS"/>
                <a:cs typeface="Trebuchet MS"/>
              </a:rPr>
              <a:t>N</a:t>
            </a:r>
            <a:r>
              <a:rPr sz="700" spc="40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00" dirty="0">
                <a:solidFill>
                  <a:srgbClr val="666766"/>
                </a:solidFill>
                <a:latin typeface="Trebuchet MS"/>
                <a:cs typeface="Trebuchet MS"/>
              </a:rPr>
              <a:t>2</a:t>
            </a:r>
            <a:r>
              <a:rPr sz="700" spc="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700" spc="70" dirty="0">
                <a:solidFill>
                  <a:srgbClr val="666766"/>
                </a:solidFill>
                <a:latin typeface="Trebuchet MS"/>
                <a:cs typeface="Trebuchet MS"/>
              </a:rPr>
              <a:t>0</a:t>
            </a:r>
            <a:r>
              <a:rPr sz="700" spc="5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fr-FR" sz="700" spc="5" dirty="0">
                <a:solidFill>
                  <a:srgbClr val="666766"/>
                </a:solidFill>
                <a:latin typeface="Trebuchet MS"/>
                <a:cs typeface="Trebuchet MS"/>
              </a:rPr>
              <a:t>20</a:t>
            </a:r>
            <a:endParaRPr sz="700" dirty="0">
              <a:latin typeface="Trebuchet MS"/>
              <a:cs typeface="Trebuchet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880468" y="6307417"/>
            <a:ext cx="4022090" cy="2928302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lang="en-US" sz="750" spc="65" dirty="0">
                <a:solidFill>
                  <a:srgbClr val="666766"/>
                </a:solidFill>
                <a:latin typeface="Trebuchet MS"/>
                <a:cs typeface="Trebuchet MS"/>
              </a:rPr>
              <a:t>YounessWeb </a:t>
            </a:r>
            <a:endParaRPr lang="en-US" sz="850" dirty="0">
              <a:latin typeface="Trebuchet MS"/>
              <a:cs typeface="Trebuchet MS"/>
            </a:endParaRPr>
          </a:p>
          <a:p>
            <a:pPr marL="132715" marR="464184" indent="-120650">
              <a:lnSpc>
                <a:spcPct val="110200"/>
              </a:lnSpc>
              <a:spcBef>
                <a:spcPts val="600"/>
              </a:spcBef>
              <a:buChar char="•"/>
              <a:tabLst>
                <a:tab pos="135890" algn="l"/>
              </a:tabLst>
            </a:pP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Conception et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développement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de plus de 60 sites web avec WordPress et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Webflow</a:t>
            </a:r>
            <a:endParaRPr lang="en-US" sz="850" dirty="0">
              <a:solidFill>
                <a:srgbClr val="666766"/>
              </a:solidFill>
              <a:latin typeface="Trebuchet MS"/>
              <a:cs typeface="Trebuchet MS"/>
            </a:endParaRPr>
          </a:p>
          <a:p>
            <a:pPr marL="132715" marR="464184" indent="-120650">
              <a:lnSpc>
                <a:spcPct val="110200"/>
              </a:lnSpc>
              <a:spcBef>
                <a:spcPts val="600"/>
              </a:spcBef>
              <a:buChar char="•"/>
              <a:tabLst>
                <a:tab pos="135890" algn="l"/>
              </a:tabLst>
            </a:pP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Création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de sites e-commerce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responsives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avec WooCommerce</a:t>
            </a:r>
          </a:p>
          <a:p>
            <a:pPr marL="132715" marR="464184" indent="-120650">
              <a:lnSpc>
                <a:spcPct val="110200"/>
              </a:lnSpc>
              <a:spcBef>
                <a:spcPts val="600"/>
              </a:spcBef>
              <a:buChar char="•"/>
              <a:tabLst>
                <a:tab pos="135890" algn="l"/>
              </a:tabLst>
            </a:pP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Réalisation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de landing pages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modernes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, de sites de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présentation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, et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d’expériences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web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créatives</a:t>
            </a:r>
            <a:endParaRPr lang="en-US" sz="850" dirty="0">
              <a:solidFill>
                <a:srgbClr val="666766"/>
              </a:solidFill>
              <a:latin typeface="Trebuchet MS"/>
              <a:cs typeface="Trebuchet MS"/>
            </a:endParaRPr>
          </a:p>
          <a:p>
            <a:pPr marL="132715" marR="464184" indent="-120650">
              <a:lnSpc>
                <a:spcPct val="110200"/>
              </a:lnSpc>
              <a:spcBef>
                <a:spcPts val="600"/>
              </a:spcBef>
              <a:buChar char="•"/>
              <a:tabLst>
                <a:tab pos="135890" algn="l"/>
              </a:tabLst>
            </a:pP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Intégration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de Spline 3D pour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ajouter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des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éléments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3D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interactifs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aux sites web</a:t>
            </a:r>
          </a:p>
          <a:p>
            <a:pPr marL="132715" marR="464184" indent="-120650">
              <a:lnSpc>
                <a:spcPct val="110200"/>
              </a:lnSpc>
              <a:spcBef>
                <a:spcPts val="600"/>
              </a:spcBef>
              <a:buChar char="•"/>
              <a:tabLst>
                <a:tab pos="135890" algn="l"/>
              </a:tabLst>
            </a:pP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Personnalisation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et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optimisation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de sites WordPress avec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Elementor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et des snippets de code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personnalisés</a:t>
            </a:r>
            <a:endParaRPr lang="en-US" sz="850" dirty="0">
              <a:solidFill>
                <a:srgbClr val="666766"/>
              </a:solidFill>
              <a:latin typeface="Trebuchet MS"/>
              <a:cs typeface="Trebuchet MS"/>
            </a:endParaRPr>
          </a:p>
          <a:p>
            <a:pPr marL="132715" marR="464184" indent="-120650">
              <a:lnSpc>
                <a:spcPct val="110200"/>
              </a:lnSpc>
              <a:spcBef>
                <a:spcPts val="600"/>
              </a:spcBef>
              <a:buChar char="•"/>
              <a:tabLst>
                <a:tab pos="135890" algn="l"/>
              </a:tabLst>
            </a:pP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Intégration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de Google Sheets pour la gestion des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commandes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et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l’automatisation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des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données</a:t>
            </a:r>
            <a:endParaRPr lang="en-US" sz="850" dirty="0">
              <a:solidFill>
                <a:srgbClr val="666766"/>
              </a:solidFill>
              <a:latin typeface="Trebuchet MS"/>
              <a:cs typeface="Trebuchet MS"/>
            </a:endParaRPr>
          </a:p>
          <a:p>
            <a:pPr marL="132715" marR="464184" indent="-120650">
              <a:lnSpc>
                <a:spcPct val="110200"/>
              </a:lnSpc>
              <a:spcBef>
                <a:spcPts val="600"/>
              </a:spcBef>
              <a:buChar char="•"/>
              <a:tabLst>
                <a:tab pos="135890" algn="l"/>
              </a:tabLst>
            </a:pP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Application des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bonnes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pratiques SEO et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optimisation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des performances avec Yoast SEO</a:t>
            </a:r>
          </a:p>
          <a:p>
            <a:pPr marL="132715" marR="464184" indent="-120650">
              <a:lnSpc>
                <a:spcPct val="110200"/>
              </a:lnSpc>
              <a:spcBef>
                <a:spcPts val="600"/>
              </a:spcBef>
              <a:buChar char="•"/>
              <a:tabLst>
                <a:tab pos="135890" algn="l"/>
              </a:tabLst>
            </a:pP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Collaboration avec des clients dans des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secteurs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variés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 :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éducation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,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beauté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, mode, </a:t>
            </a:r>
            <a:r>
              <a:rPr lang="en-US" sz="850" dirty="0" err="1">
                <a:solidFill>
                  <a:srgbClr val="666766"/>
                </a:solidFill>
                <a:latin typeface="Trebuchet MS"/>
                <a:cs typeface="Trebuchet MS"/>
              </a:rPr>
              <a:t>technologie</a:t>
            </a:r>
            <a:r>
              <a:rPr lang="en-US" sz="850" dirty="0">
                <a:solidFill>
                  <a:srgbClr val="666766"/>
                </a:solidFill>
                <a:latin typeface="Trebuchet MS"/>
                <a:cs typeface="Trebuchet MS"/>
              </a:rPr>
              <a:t>, streaming, etc.</a:t>
            </a:r>
          </a:p>
        </p:txBody>
      </p:sp>
      <p:sp>
        <p:nvSpPr>
          <p:cNvPr id="65" name="object 65"/>
          <p:cNvSpPr/>
          <p:nvPr/>
        </p:nvSpPr>
        <p:spPr>
          <a:xfrm>
            <a:off x="2712345" y="7270750"/>
            <a:ext cx="9525" cy="1237615"/>
          </a:xfrm>
          <a:custGeom>
            <a:avLst/>
            <a:gdLst/>
            <a:ahLst/>
            <a:cxnLst/>
            <a:rect l="l" t="t" r="r" b="b"/>
            <a:pathLst>
              <a:path w="9525" h="1237615">
                <a:moveTo>
                  <a:pt x="9517" y="1237210"/>
                </a:moveTo>
                <a:lnTo>
                  <a:pt x="0" y="1237210"/>
                </a:lnTo>
                <a:lnTo>
                  <a:pt x="0" y="0"/>
                </a:lnTo>
                <a:lnTo>
                  <a:pt x="9517" y="0"/>
                </a:lnTo>
                <a:lnTo>
                  <a:pt x="9517" y="123721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655243" y="9583621"/>
            <a:ext cx="4283075" cy="9525"/>
          </a:xfrm>
          <a:custGeom>
            <a:avLst/>
            <a:gdLst/>
            <a:ahLst/>
            <a:cxnLst/>
            <a:rect l="l" t="t" r="r" b="b"/>
            <a:pathLst>
              <a:path w="4283075" h="9525">
                <a:moveTo>
                  <a:pt x="4282651" y="9517"/>
                </a:moveTo>
                <a:lnTo>
                  <a:pt x="0" y="9517"/>
                </a:lnTo>
                <a:lnTo>
                  <a:pt x="0" y="0"/>
                </a:lnTo>
                <a:lnTo>
                  <a:pt x="4282651" y="0"/>
                </a:lnTo>
                <a:lnTo>
                  <a:pt x="4282651" y="951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2642543" y="9313962"/>
            <a:ext cx="136398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1400" b="1" dirty="0"/>
              <a:t>L I E N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2642543" y="9747885"/>
            <a:ext cx="1722120" cy="3018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fr-FR" sz="850" spc="-10" dirty="0">
                <a:solidFill>
                  <a:srgbClr val="666766"/>
                </a:solidFill>
                <a:latin typeface="Trebuchet MS"/>
                <a:cs typeface="Trebuchet MS"/>
              </a:rPr>
              <a:t>Portfolio </a:t>
            </a:r>
            <a:r>
              <a:rPr sz="850" spc="-10" dirty="0">
                <a:solidFill>
                  <a:srgbClr val="666766"/>
                </a:solidFill>
                <a:latin typeface="Trebuchet MS"/>
                <a:cs typeface="Trebuchet MS"/>
              </a:rPr>
              <a:t>: </a:t>
            </a:r>
            <a:endParaRPr lang="fr-FR" sz="850" spc="-10" dirty="0">
              <a:solidFill>
                <a:srgbClr val="666766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en-US" sz="850" u="sng" spc="-10" dirty="0" err="1">
                <a:solidFill>
                  <a:srgbClr val="666766"/>
                </a:solidFill>
                <a:uFill>
                  <a:solidFill>
                    <a:srgbClr val="666766"/>
                  </a:solidFill>
                </a:uFill>
                <a:latin typeface="Trebuchet MS"/>
                <a:cs typeface="Trebuchet MS"/>
              </a:rPr>
              <a:t>younessweb.me</a:t>
            </a:r>
            <a:endParaRPr sz="850" dirty="0">
              <a:latin typeface="Trebuchet MS"/>
              <a:cs typeface="Trebuchet MS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2655243" y="10916001"/>
            <a:ext cx="4283075" cy="9525"/>
          </a:xfrm>
          <a:custGeom>
            <a:avLst/>
            <a:gdLst/>
            <a:ahLst/>
            <a:cxnLst/>
            <a:rect l="l" t="t" r="r" b="b"/>
            <a:pathLst>
              <a:path w="4283075" h="9525">
                <a:moveTo>
                  <a:pt x="4282651" y="9517"/>
                </a:moveTo>
                <a:lnTo>
                  <a:pt x="0" y="9517"/>
                </a:lnTo>
                <a:lnTo>
                  <a:pt x="0" y="0"/>
                </a:lnTo>
                <a:lnTo>
                  <a:pt x="4282651" y="0"/>
                </a:lnTo>
                <a:lnTo>
                  <a:pt x="4282651" y="951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642543" y="10646343"/>
            <a:ext cx="1363980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1400" b="1" dirty="0"/>
              <a:t>L A N G U E S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2642543" y="11193570"/>
            <a:ext cx="348615" cy="1568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sz="900" dirty="0" err="1"/>
              <a:t>Arabe</a:t>
            </a:r>
            <a:endParaRPr sz="850" dirty="0">
              <a:latin typeface="Trebuchet MS"/>
              <a:cs typeface="Trebuchet MS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2655243" y="11401369"/>
            <a:ext cx="1856105" cy="28575"/>
            <a:chOff x="2655243" y="11401369"/>
            <a:chExt cx="1856105" cy="28575"/>
          </a:xfrm>
        </p:grpSpPr>
        <p:sp>
          <p:nvSpPr>
            <p:cNvPr id="76" name="object 76"/>
            <p:cNvSpPr/>
            <p:nvPr/>
          </p:nvSpPr>
          <p:spPr>
            <a:xfrm>
              <a:off x="2655243" y="11401369"/>
              <a:ext cx="1856105" cy="28575"/>
            </a:xfrm>
            <a:custGeom>
              <a:avLst/>
              <a:gdLst/>
              <a:ahLst/>
              <a:cxnLst/>
              <a:rect l="l" t="t" r="r" b="b"/>
              <a:pathLst>
                <a:path w="1856104" h="28575">
                  <a:moveTo>
                    <a:pt x="1855815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855815" y="0"/>
                  </a:lnTo>
                  <a:lnTo>
                    <a:pt x="1855815" y="28551"/>
                  </a:lnTo>
                  <a:close/>
                </a:path>
              </a:pathLst>
            </a:custGeom>
            <a:solidFill>
              <a:srgbClr val="BA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655243" y="11401369"/>
              <a:ext cx="1856105" cy="28575"/>
            </a:xfrm>
            <a:custGeom>
              <a:avLst/>
              <a:gdLst/>
              <a:ahLst/>
              <a:cxnLst/>
              <a:rect l="l" t="t" r="r" b="b"/>
              <a:pathLst>
                <a:path w="1856104" h="28575">
                  <a:moveTo>
                    <a:pt x="1855815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855815" y="0"/>
                  </a:lnTo>
                  <a:lnTo>
                    <a:pt x="1855815" y="285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5069378" y="11193570"/>
            <a:ext cx="742949" cy="15260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sz="900" dirty="0" err="1"/>
              <a:t>Français</a:t>
            </a:r>
            <a:endParaRPr sz="850" dirty="0">
              <a:latin typeface="Trebuchet MS"/>
              <a:cs typeface="Trebuchet MS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5082079" y="11401369"/>
            <a:ext cx="1856105" cy="28575"/>
            <a:chOff x="5082079" y="11401369"/>
            <a:chExt cx="1856105" cy="28575"/>
          </a:xfrm>
        </p:grpSpPr>
        <p:sp>
          <p:nvSpPr>
            <p:cNvPr id="80" name="object 80"/>
            <p:cNvSpPr/>
            <p:nvPr/>
          </p:nvSpPr>
          <p:spPr>
            <a:xfrm>
              <a:off x="5082079" y="11401369"/>
              <a:ext cx="1856105" cy="28575"/>
            </a:xfrm>
            <a:custGeom>
              <a:avLst/>
              <a:gdLst/>
              <a:ahLst/>
              <a:cxnLst/>
              <a:rect l="l" t="t" r="r" b="b"/>
              <a:pathLst>
                <a:path w="1856104" h="28575">
                  <a:moveTo>
                    <a:pt x="1855815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855815" y="0"/>
                  </a:lnTo>
                  <a:lnTo>
                    <a:pt x="1855815" y="28551"/>
                  </a:lnTo>
                  <a:close/>
                </a:path>
              </a:pathLst>
            </a:custGeom>
            <a:solidFill>
              <a:srgbClr val="BA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082079" y="11401369"/>
              <a:ext cx="742950" cy="28575"/>
            </a:xfrm>
            <a:custGeom>
              <a:avLst/>
              <a:gdLst/>
              <a:ahLst/>
              <a:cxnLst/>
              <a:rect l="l" t="t" r="r" b="b"/>
              <a:pathLst>
                <a:path w="742950" h="28575">
                  <a:moveTo>
                    <a:pt x="742326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742326" y="0"/>
                  </a:lnTo>
                  <a:lnTo>
                    <a:pt x="742326" y="285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2642543" y="11507631"/>
            <a:ext cx="393700" cy="1568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sz="900" dirty="0" err="1"/>
              <a:t>Anglais</a:t>
            </a:r>
            <a:endParaRPr sz="850" dirty="0">
              <a:latin typeface="Trebuchet MS"/>
              <a:cs typeface="Trebuchet MS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2655243" y="11715429"/>
            <a:ext cx="1856105" cy="28575"/>
            <a:chOff x="2655243" y="11715429"/>
            <a:chExt cx="1856105" cy="28575"/>
          </a:xfrm>
        </p:grpSpPr>
        <p:sp>
          <p:nvSpPr>
            <p:cNvPr id="84" name="object 84"/>
            <p:cNvSpPr/>
            <p:nvPr/>
          </p:nvSpPr>
          <p:spPr>
            <a:xfrm>
              <a:off x="2655243" y="11715429"/>
              <a:ext cx="1856105" cy="28575"/>
            </a:xfrm>
            <a:custGeom>
              <a:avLst/>
              <a:gdLst/>
              <a:ahLst/>
              <a:cxnLst/>
              <a:rect l="l" t="t" r="r" b="b"/>
              <a:pathLst>
                <a:path w="1856104" h="28575">
                  <a:moveTo>
                    <a:pt x="1855815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1855815" y="0"/>
                  </a:lnTo>
                  <a:lnTo>
                    <a:pt x="1855815" y="28551"/>
                  </a:lnTo>
                  <a:close/>
                </a:path>
              </a:pathLst>
            </a:custGeom>
            <a:solidFill>
              <a:srgbClr val="BA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655243" y="11715429"/>
              <a:ext cx="742950" cy="28575"/>
            </a:xfrm>
            <a:custGeom>
              <a:avLst/>
              <a:gdLst/>
              <a:ahLst/>
              <a:cxnLst/>
              <a:rect l="l" t="t" r="r" b="b"/>
              <a:pathLst>
                <a:path w="742950" h="28575">
                  <a:moveTo>
                    <a:pt x="742326" y="28551"/>
                  </a:moveTo>
                  <a:lnTo>
                    <a:pt x="0" y="28551"/>
                  </a:lnTo>
                  <a:lnTo>
                    <a:pt x="0" y="0"/>
                  </a:lnTo>
                  <a:lnTo>
                    <a:pt x="742326" y="0"/>
                  </a:lnTo>
                  <a:lnTo>
                    <a:pt x="742326" y="285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65">
            <a:extLst>
              <a:ext uri="{FF2B5EF4-FFF2-40B4-BE49-F238E27FC236}">
                <a16:creationId xmlns:a16="http://schemas.microsoft.com/office/drawing/2014/main" id="{CA95A8B0-A6BE-7882-4596-BD52E7BF4860}"/>
              </a:ext>
            </a:extLst>
          </p:cNvPr>
          <p:cNvSpPr/>
          <p:nvPr/>
        </p:nvSpPr>
        <p:spPr>
          <a:xfrm>
            <a:off x="2712345" y="7785735"/>
            <a:ext cx="9525" cy="1237615"/>
          </a:xfrm>
          <a:custGeom>
            <a:avLst/>
            <a:gdLst/>
            <a:ahLst/>
            <a:cxnLst/>
            <a:rect l="l" t="t" r="r" b="b"/>
            <a:pathLst>
              <a:path w="9525" h="1237615">
                <a:moveTo>
                  <a:pt x="9517" y="1237210"/>
                </a:moveTo>
                <a:lnTo>
                  <a:pt x="0" y="1237210"/>
                </a:lnTo>
                <a:lnTo>
                  <a:pt x="0" y="0"/>
                </a:lnTo>
                <a:lnTo>
                  <a:pt x="9517" y="0"/>
                </a:lnTo>
                <a:lnTo>
                  <a:pt x="9517" y="123721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90" name="object 71">
            <a:extLst>
              <a:ext uri="{FF2B5EF4-FFF2-40B4-BE49-F238E27FC236}">
                <a16:creationId xmlns:a16="http://schemas.microsoft.com/office/drawing/2014/main" id="{435C8675-A809-30D8-FBFD-277A1F904508}"/>
              </a:ext>
            </a:extLst>
          </p:cNvPr>
          <p:cNvSpPr txBox="1"/>
          <p:nvPr/>
        </p:nvSpPr>
        <p:spPr>
          <a:xfrm>
            <a:off x="2642542" y="10160000"/>
            <a:ext cx="2171699" cy="3018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en-US" sz="850" spc="-10" dirty="0">
                <a:solidFill>
                  <a:srgbClr val="666766"/>
                </a:solidFill>
                <a:latin typeface="Trebuchet MS"/>
                <a:cs typeface="Trebuchet MS"/>
              </a:rPr>
              <a:t>Instagram</a:t>
            </a:r>
            <a:r>
              <a:rPr lang="fr-FR" sz="850" spc="-10" dirty="0">
                <a:solidFill>
                  <a:srgbClr val="666766"/>
                </a:solidFill>
                <a:latin typeface="Trebuchet MS"/>
                <a:cs typeface="Trebuchet MS"/>
              </a:rPr>
              <a:t> </a:t>
            </a:r>
            <a:r>
              <a:rPr sz="850" spc="-10" dirty="0">
                <a:solidFill>
                  <a:srgbClr val="666766"/>
                </a:solidFill>
                <a:latin typeface="Trebuchet MS"/>
                <a:cs typeface="Trebuchet MS"/>
              </a:rPr>
              <a:t>: </a:t>
            </a:r>
            <a:endParaRPr lang="fr-FR" sz="850" spc="-10" dirty="0">
              <a:solidFill>
                <a:srgbClr val="666766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10200"/>
              </a:lnSpc>
              <a:spcBef>
                <a:spcPts val="95"/>
              </a:spcBef>
            </a:pPr>
            <a:r>
              <a:rPr lang="en-US" sz="850" u="sng" spc="-10" dirty="0" err="1">
                <a:solidFill>
                  <a:srgbClr val="666766"/>
                </a:solidFill>
                <a:uFill>
                  <a:solidFill>
                    <a:srgbClr val="666766"/>
                  </a:solidFill>
                </a:uFill>
                <a:latin typeface="Trebuchet MS"/>
                <a:cs typeface="Trebuchet MS"/>
              </a:rPr>
              <a:t>instagram.com</a:t>
            </a:r>
            <a:r>
              <a:rPr lang="en-US" sz="850" u="sng" spc="-10" dirty="0">
                <a:solidFill>
                  <a:srgbClr val="666766"/>
                </a:solidFill>
                <a:uFill>
                  <a:solidFill>
                    <a:srgbClr val="666766"/>
                  </a:solidFill>
                </a:uFill>
                <a:latin typeface="Trebuchet MS"/>
                <a:cs typeface="Trebuchet MS"/>
              </a:rPr>
              <a:t>/</a:t>
            </a:r>
            <a:r>
              <a:rPr lang="en-US" sz="850" u="sng" spc="-10" dirty="0" err="1">
                <a:solidFill>
                  <a:srgbClr val="666766"/>
                </a:solidFill>
                <a:uFill>
                  <a:solidFill>
                    <a:srgbClr val="666766"/>
                  </a:solidFill>
                </a:uFill>
                <a:latin typeface="Trebuchet MS"/>
                <a:cs typeface="Trebuchet MS"/>
              </a:rPr>
              <a:t>youness_web</a:t>
            </a:r>
            <a:endParaRPr sz="850" dirty="0">
              <a:latin typeface="Trebuchet MS"/>
              <a:cs typeface="Trebuchet MS"/>
            </a:endParaRPr>
          </a:p>
        </p:txBody>
      </p:sp>
      <p:sp>
        <p:nvSpPr>
          <p:cNvPr id="92" name="object 25">
            <a:extLst>
              <a:ext uri="{FF2B5EF4-FFF2-40B4-BE49-F238E27FC236}">
                <a16:creationId xmlns:a16="http://schemas.microsoft.com/office/drawing/2014/main" id="{DA82448F-36CB-764C-6BAB-8A8A185E6786}"/>
              </a:ext>
            </a:extLst>
          </p:cNvPr>
          <p:cNvSpPr/>
          <p:nvPr/>
        </p:nvSpPr>
        <p:spPr>
          <a:xfrm>
            <a:off x="629227" y="6977271"/>
            <a:ext cx="1548823" cy="28575"/>
          </a:xfrm>
          <a:custGeom>
            <a:avLst/>
            <a:gdLst/>
            <a:ahLst/>
            <a:cxnLst/>
            <a:rect l="l" t="t" r="r" b="b"/>
            <a:pathLst>
              <a:path w="1703705" h="28575">
                <a:moveTo>
                  <a:pt x="1703543" y="28551"/>
                </a:moveTo>
                <a:lnTo>
                  <a:pt x="0" y="28551"/>
                </a:lnTo>
                <a:lnTo>
                  <a:pt x="0" y="0"/>
                </a:lnTo>
                <a:lnTo>
                  <a:pt x="1703543" y="0"/>
                </a:lnTo>
                <a:lnTo>
                  <a:pt x="1703543" y="285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94" name="object 56">
            <a:extLst>
              <a:ext uri="{FF2B5EF4-FFF2-40B4-BE49-F238E27FC236}">
                <a16:creationId xmlns:a16="http://schemas.microsoft.com/office/drawing/2014/main" id="{1423FC14-1B0A-B20F-F734-AF761B57F200}"/>
              </a:ext>
            </a:extLst>
          </p:cNvPr>
          <p:cNvSpPr/>
          <p:nvPr/>
        </p:nvSpPr>
        <p:spPr>
          <a:xfrm>
            <a:off x="2711450" y="3271520"/>
            <a:ext cx="9525" cy="1941830"/>
          </a:xfrm>
          <a:custGeom>
            <a:avLst/>
            <a:gdLst/>
            <a:ahLst/>
            <a:cxnLst/>
            <a:rect l="l" t="t" r="r" b="b"/>
            <a:pathLst>
              <a:path w="9525" h="1941829">
                <a:moveTo>
                  <a:pt x="9517" y="1941468"/>
                </a:moveTo>
                <a:lnTo>
                  <a:pt x="0" y="1941468"/>
                </a:lnTo>
                <a:lnTo>
                  <a:pt x="0" y="0"/>
                </a:lnTo>
                <a:lnTo>
                  <a:pt x="9517" y="0"/>
                </a:lnTo>
                <a:lnTo>
                  <a:pt x="9517" y="1941468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pPr algn="l" rtl="0"/>
            <a:endParaRPr sz="3600" dirty="0"/>
          </a:p>
        </p:txBody>
      </p:sp>
      <p:sp>
        <p:nvSpPr>
          <p:cNvPr id="96" name="object 12">
            <a:extLst>
              <a:ext uri="{FF2B5EF4-FFF2-40B4-BE49-F238E27FC236}">
                <a16:creationId xmlns:a16="http://schemas.microsoft.com/office/drawing/2014/main" id="{E8544765-0C5F-4659-5EEB-CA240C36F52B}"/>
              </a:ext>
            </a:extLst>
          </p:cNvPr>
          <p:cNvSpPr/>
          <p:nvPr/>
        </p:nvSpPr>
        <p:spPr>
          <a:xfrm>
            <a:off x="666182" y="4561646"/>
            <a:ext cx="9525" cy="901214"/>
          </a:xfrm>
          <a:custGeom>
            <a:avLst/>
            <a:gdLst/>
            <a:ahLst/>
            <a:cxnLst/>
            <a:rect l="l" t="t" r="r" b="b"/>
            <a:pathLst>
              <a:path w="9525" h="1199514">
                <a:moveTo>
                  <a:pt x="9517" y="1199142"/>
                </a:moveTo>
                <a:lnTo>
                  <a:pt x="0" y="1199142"/>
                </a:lnTo>
                <a:lnTo>
                  <a:pt x="0" y="0"/>
                </a:lnTo>
                <a:lnTo>
                  <a:pt x="9517" y="0"/>
                </a:lnTo>
                <a:lnTo>
                  <a:pt x="9517" y="1199142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7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497</Words>
  <Application>Microsoft Macintosh PowerPoint</Application>
  <PresentationFormat>Custom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Trebuchet MS</vt:lpstr>
      <vt:lpstr>Office Theme</vt:lpstr>
      <vt:lpstr>YOUNESS MASROUR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YOUNESS MASROUR</dc:title>
  <cp:lastModifiedBy>younes masrour</cp:lastModifiedBy>
  <cp:revision>5</cp:revision>
  <dcterms:created xsi:type="dcterms:W3CDTF">2025-06-21T14:39:59Z</dcterms:created>
  <dcterms:modified xsi:type="dcterms:W3CDTF">2025-06-21T18:16:22Z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2024-10-27T00:00:00Z</vt:filetime>
  </property>
  <property fmtid="{D5CDD505-2E9C-101B-9397-08002B2CF9AE}" pid="3" name="Creator">
    <vt:lpwstr>Pdfcrowd.com v20180221.063</vt:lpwstr>
  </property>
  <property fmtid="{D5CDD505-2E9C-101B-9397-08002B2CF9AE}" pid="4" name="LastSaved">
    <vt:filetime>2025-06-21T00:00:00Z</vt:filetime>
  </property>
  <property fmtid="{D5CDD505-2E9C-101B-9397-08002B2CF9AE}" pid="5" name="Producer">
    <vt:lpwstr>Skia/PDF</vt:lpwstr>
  </property>
  <property fmtid="{D5CDD505-2E9C-101B-9397-08002B2CF9AE}" pid="6" name="ProductionLibrary">
    <vt:lpwstr>Skia/PDF m63</vt:lpwstr>
  </property>
</Properties>
</file>